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sldIdLst>
    <p:sldId id="257" r:id="rId2"/>
    <p:sldId id="261" r:id="rId3"/>
    <p:sldId id="262" r:id="rId4"/>
    <p:sldId id="263" r:id="rId5"/>
    <p:sldId id="272" r:id="rId6"/>
    <p:sldId id="273" r:id="rId7"/>
    <p:sldId id="277" r:id="rId8"/>
    <p:sldId id="278" r:id="rId9"/>
    <p:sldId id="279" r:id="rId10"/>
    <p:sldId id="280" r:id="rId11"/>
    <p:sldId id="281" r:id="rId12"/>
    <p:sldId id="282" r:id="rId13"/>
    <p:sldId id="286" r:id="rId14"/>
    <p:sldId id="287" r:id="rId15"/>
    <p:sldId id="288" r:id="rId16"/>
    <p:sldId id="289" r:id="rId17"/>
    <p:sldId id="290" r:id="rId18"/>
    <p:sldId id="291" r:id="rId19"/>
    <p:sldId id="295" r:id="rId20"/>
    <p:sldId id="296" r:id="rId21"/>
    <p:sldId id="299" r:id="rId22"/>
    <p:sldId id="300" r:id="rId23"/>
    <p:sldId id="304" r:id="rId24"/>
    <p:sldId id="30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FC6A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40E47-2D9A-4C26-B030-CD809C72028B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C2299-07B5-4325-B360-03E31BB40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CC1B83-5AFD-4868-9A7E-AAD24F388D69}" type="slidenum">
              <a:rPr lang="ru-RU"/>
              <a:pPr/>
              <a:t>5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79F4-3D68-4373-AD78-B3872E8CFE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8E7B7-D875-44EB-B237-4138154187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6AC54-41FF-46D5-9604-0FF1B8534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5000">
    <p:split orient="vert" dir="in"/>
    <p:sndAc>
      <p:stSnd>
        <p:snd r:embed="rId1" name="chimes.wav" builtIn="1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62045-8956-4173-BAA0-047D85AD0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5000">
    <p:split orient="vert" dir="in"/>
    <p:sndAc>
      <p:stSnd>
        <p:snd r:embed="rId1" name="chimes.wav" builtIn="1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350B6-0C5E-4A36-A01D-A5E2BE5F4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5000">
    <p:split orient="vert" dir="in"/>
    <p:sndAc>
      <p:stSnd>
        <p:snd r:embed="rId1" name="chimes.wav" builtIn="1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3350"/>
            <a:ext cx="8229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6EA11-43B2-47F0-ACBE-B76969C82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5000">
    <p:split orient="vert" dir="in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8927FB3-6181-4B74-88C7-E6B523A61879}" type="datetimeFigureOut">
              <a:rPr lang="ru-RU" smtClean="0"/>
              <a:pPr/>
              <a:t>09.01.2010</a:t>
            </a:fld>
            <a:endParaRPr lang="ru-RU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DFDDC52A-8DCA-4A73-A0E1-DB99A645D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c.karelia.ru/about/" TargetMode="External"/><Relationship Id="rId2" Type="http://schemas.openxmlformats.org/officeDocument/2006/relationships/hyperlink" Target="http://www.openclass.ru/lessons/493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" TargetMode="External"/><Relationship Id="rId5" Type="http://schemas.openxmlformats.org/officeDocument/2006/relationships/hyperlink" Target="http://wiki.vspu.ru/doku.php" TargetMode="External"/><Relationship Id="rId4" Type="http://schemas.openxmlformats.org/officeDocument/2006/relationships/hyperlink" Target="http://www.edu-reforma.ru/load/2-1-0-118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http://www.ocito.kaluga.ru/res/lessons/images/math/6/1/parallel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http://www.ocito.kaluga.ru/res/lessons/images/math/6/1/central.jpg" TargetMode="External"/><Relationship Id="rId5" Type="http://schemas.openxmlformats.org/officeDocument/2006/relationships/image" Target="../media/image5.jpeg"/><Relationship Id="rId10" Type="http://schemas.openxmlformats.org/officeDocument/2006/relationships/image" Target="http://www.ocito.kaluga.ru/res/lessons/images/math/6/1/razvorot.jpg" TargetMode="External"/><Relationship Id="rId4" Type="http://schemas.openxmlformats.org/officeDocument/2006/relationships/image" Target="http://www.ocito.kaluga.ru/res/lessons/images/math/6/1/osevaya.jpg" TargetMode="External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844675"/>
            <a:ext cx="9144000" cy="1736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99CC"/>
                </a:solidFill>
                <a:latin typeface="Times New Roman" pitchFamily="18" charset="0"/>
              </a:rPr>
              <a:t>«Стоя перед черной доской и рисуя на ней мелом разные фигуры, я вдруг был поражен мыслью: почему симметрия приятна глазу? Что такое симметрия? Это врожденное чувство, отвечал я сам себе».</a:t>
            </a:r>
            <a:r>
              <a:rPr lang="ru-RU" sz="2400" b="1" i="1" dirty="0" smtClean="0">
                <a:solidFill>
                  <a:srgbClr val="FF99CC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99CC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99CC"/>
                </a:solidFill>
                <a:latin typeface="Times New Roman" pitchFamily="18" charset="0"/>
              </a:rPr>
              <a:t>Л.Н. Толстой.</a:t>
            </a:r>
            <a:r>
              <a:rPr lang="ru-RU" sz="2400" b="1" dirty="0" smtClean="0">
                <a:solidFill>
                  <a:srgbClr val="FF99CC"/>
                </a:solidFill>
                <a:latin typeface="Times New Roman" pitchFamily="18" charset="0"/>
              </a:rPr>
              <a:t> </a:t>
            </a:r>
            <a:r>
              <a:rPr lang="ru-RU" sz="4800" dirty="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71670" y="3643314"/>
            <a:ext cx="5072098" cy="235745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7BFC6A"/>
                </a:solidFill>
                <a:latin typeface="Monotype Corsiva" pitchFamily="66" charset="0"/>
              </a:rPr>
              <a:t>Автор проекта</a:t>
            </a:r>
          </a:p>
          <a:p>
            <a:pPr eaLnBrk="1" hangingPunct="1">
              <a:defRPr/>
            </a:pPr>
            <a:r>
              <a:rPr lang="ru-RU" sz="2800" b="1" dirty="0">
                <a:solidFill>
                  <a:srgbClr val="7BFC6A"/>
                </a:solidFill>
                <a:latin typeface="Monotype Corsiva" pitchFamily="66" charset="0"/>
              </a:rPr>
              <a:t>у</a:t>
            </a:r>
            <a:r>
              <a:rPr lang="ru-RU" sz="2800" b="1" dirty="0" smtClean="0">
                <a:solidFill>
                  <a:srgbClr val="7BFC6A"/>
                </a:solidFill>
                <a:latin typeface="Monotype Corsiva" pitchFamily="66" charset="0"/>
              </a:rPr>
              <a:t>ченица 7 «Б» класса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7BFC6A"/>
                </a:solidFill>
                <a:latin typeface="Monotype Corsiva" pitchFamily="66" charset="0"/>
              </a:rPr>
              <a:t>МОУ </a:t>
            </a:r>
            <a:r>
              <a:rPr lang="ru-RU" sz="2800" b="1" dirty="0" smtClean="0">
                <a:solidFill>
                  <a:srgbClr val="7BFC6A"/>
                </a:solidFill>
                <a:latin typeface="Monotype Corsiva" pitchFamily="66" charset="0"/>
              </a:rPr>
              <a:t>«СОШ № 57»  г. Астрахани</a:t>
            </a:r>
          </a:p>
          <a:p>
            <a:pPr eaLnBrk="1" hangingPunct="1">
              <a:defRPr/>
            </a:pPr>
            <a:r>
              <a:rPr lang="ru-RU" b="1" dirty="0" err="1" smtClean="0">
                <a:solidFill>
                  <a:srgbClr val="7BFC6A"/>
                </a:solidFill>
                <a:latin typeface="Monotype Corsiva" pitchFamily="66" charset="0"/>
              </a:rPr>
              <a:t>Иримиа</a:t>
            </a:r>
            <a:r>
              <a:rPr lang="ru-RU" b="1" dirty="0" smtClean="0">
                <a:solidFill>
                  <a:srgbClr val="7BFC6A"/>
                </a:solidFill>
                <a:latin typeface="Monotype Corsiva" pitchFamily="66" charset="0"/>
              </a:rPr>
              <a:t> Регина</a:t>
            </a:r>
            <a:endParaRPr lang="ru-RU" sz="4000" b="1" dirty="0" smtClean="0">
              <a:solidFill>
                <a:srgbClr val="7BFC6A"/>
              </a:solidFill>
              <a:latin typeface="Monotype Corsiva" pitchFamily="66" charset="0"/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8032778" cy="200024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«ОСЕВАЯ </a:t>
            </a:r>
            <a:r>
              <a:rPr lang="ru-RU" sz="3600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СИММЕТРИЯ</a:t>
            </a:r>
            <a:endParaRPr lang="en-US" sz="3600" kern="10" dirty="0" smtClean="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00FF00"/>
              </a:solidFill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Impact"/>
              </a:rPr>
              <a:t>Вокруг нас»</a:t>
            </a:r>
            <a:endParaRPr lang="ru-RU" sz="3600" kern="10" dirty="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00FF00"/>
              </a:solidFill>
              <a:latin typeface="Impact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2500313" y="3860800"/>
            <a:ext cx="4314825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800" kern="10" dirty="0">
              <a:ln w="19050">
                <a:solidFill>
                  <a:srgbClr val="66FF99"/>
                </a:solidFill>
                <a:round/>
                <a:headEnd/>
                <a:tailEnd/>
              </a:ln>
              <a:solidFill>
                <a:srgbClr val="66FF99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Monotype Corsiva"/>
            </a:endParaRPr>
          </a:p>
        </p:txBody>
      </p:sp>
      <p:pic>
        <p:nvPicPr>
          <p:cNvPr id="2056" name="Picture 8" descr="ant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857628"/>
            <a:ext cx="1587500" cy="2120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7" name="Picture 9" descr="ant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3789363"/>
            <a:ext cx="1587500" cy="2120900"/>
          </a:xfrm>
          <a:prstGeom prst="rect">
            <a:avLst/>
          </a:prstGeom>
          <a:solidFill>
            <a:srgbClr val="00FF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entr" presetSubtype="0" fill="hold" grpId="0" nodeType="after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9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4906963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Общие принципы строения организма человека заложены миллиарды лет назад. В наших генах содержится информация древних рыб, первых хордовых и некоторых беспозвоночных животных. Одним из признаков, переданных нам, является двухсторонняя симметрия человеческого тела.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smtClean="0"/>
          </a:p>
        </p:txBody>
      </p:sp>
      <p:pic>
        <p:nvPicPr>
          <p:cNvPr id="66572" name="Picture 12" descr="symmetry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000760" y="1911750"/>
            <a:ext cx="1857388" cy="2399126"/>
          </a:xfrm>
          <a:noFill/>
        </p:spPr>
      </p:pic>
    </p:spTree>
  </p:cSld>
  <p:clrMapOvr>
    <a:masterClrMapping/>
  </p:clrMapOvr>
  <p:transition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" presetID="42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848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Среди врачей существует мнение, что причинами наших болезней являются не только и не столько вирусы и прочие вредные факторы среды, сколько генетически обусловленные нарушения конструкции тела. “Симметричные” животные живут дольше, чем “несимметричные”, что также говорит в пользу того, что симметрия — это показатель здоровья. 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9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9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9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186238" cy="5226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“Пропорции человека” Леонардо да Винчи — известная работа, иллюстрирующая симметрию.</a:t>
            </a:r>
            <a:br>
              <a:rPr lang="ru-RU" sz="2800" smtClean="0"/>
            </a:b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</p:txBody>
      </p:sp>
      <p:pic>
        <p:nvPicPr>
          <p:cNvPr id="144391" name="Picture 7" descr="circ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14488"/>
            <a:ext cx="3527425" cy="344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5"/>
          <p:cNvSpPr>
            <a:spLocks noChangeArrowheads="1"/>
          </p:cNvSpPr>
          <p:nvPr/>
        </p:nvSpPr>
        <p:spPr bwMode="ltGray">
          <a:xfrm>
            <a:off x="455613" y="908050"/>
            <a:ext cx="438150" cy="474663"/>
          </a:xfrm>
          <a:prstGeom prst="rect">
            <a:avLst/>
          </a:prstGeom>
          <a:solidFill>
            <a:srgbClr val="FFCF0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14"/>
          <p:cNvSpPr>
            <a:spLocks noChangeArrowheads="1"/>
          </p:cNvSpPr>
          <p:nvPr/>
        </p:nvSpPr>
        <p:spPr bwMode="ltGray">
          <a:xfrm>
            <a:off x="838200" y="908050"/>
            <a:ext cx="328613" cy="474663"/>
          </a:xfrm>
          <a:prstGeom prst="rect">
            <a:avLst/>
          </a:prstGeom>
          <a:gradFill rotWithShape="0">
            <a:gsLst>
              <a:gs pos="0">
                <a:srgbClr val="FFCF0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13"/>
          <p:cNvSpPr>
            <a:spLocks noChangeArrowheads="1"/>
          </p:cNvSpPr>
          <p:nvPr/>
        </p:nvSpPr>
        <p:spPr bwMode="ltGray">
          <a:xfrm>
            <a:off x="579438" y="1330325"/>
            <a:ext cx="422275" cy="474663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12"/>
          <p:cNvSpPr>
            <a:spLocks noChangeArrowheads="1"/>
          </p:cNvSpPr>
          <p:nvPr/>
        </p:nvSpPr>
        <p:spPr bwMode="ltGray">
          <a:xfrm>
            <a:off x="949325" y="1330325"/>
            <a:ext cx="368300" cy="474663"/>
          </a:xfrm>
          <a:prstGeom prst="rect">
            <a:avLst/>
          </a:prstGeom>
          <a:gradFill rotWithShape="0">
            <a:gsLst>
              <a:gs pos="0">
                <a:srgbClr val="3333C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Rectangle 11"/>
          <p:cNvSpPr>
            <a:spLocks noChangeArrowheads="1"/>
          </p:cNvSpPr>
          <p:nvPr/>
        </p:nvSpPr>
        <p:spPr bwMode="ltGray">
          <a:xfrm>
            <a:off x="165100" y="12573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Rectangle 10"/>
          <p:cNvSpPr>
            <a:spLocks noChangeArrowheads="1"/>
          </p:cNvSpPr>
          <p:nvPr/>
        </p:nvSpPr>
        <p:spPr bwMode="gray">
          <a:xfrm>
            <a:off x="800100" y="800100"/>
            <a:ext cx="31750" cy="1052513"/>
          </a:xfrm>
          <a:prstGeom prst="rect">
            <a:avLst/>
          </a:prstGeom>
          <a:solidFill>
            <a:srgbClr val="1C1C1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gray">
          <a:xfrm>
            <a:off x="481013" y="1590675"/>
            <a:ext cx="8226425" cy="31750"/>
          </a:xfrm>
          <a:prstGeom prst="rect">
            <a:avLst/>
          </a:prstGeom>
          <a:gradFill rotWithShape="0">
            <a:gsLst>
              <a:gs pos="0">
                <a:srgbClr val="1C1C1C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952500" y="61341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1400">
                <a:latin typeface="Tahoma" pitchFamily="34" charset="0"/>
                <a:cs typeface="Tahoma" pitchFamily="34" charset="0"/>
              </a:rPr>
              <a:t>30.08.2002 </a:t>
            </a:r>
            <a:endParaRPr lang="ru-RU"/>
          </a:p>
        </p:txBody>
      </p:sp>
      <p:sp>
        <p:nvSpPr>
          <p:cNvPr id="16394" name="Rectangle 7"/>
          <p:cNvSpPr>
            <a:spLocks noChangeArrowheads="1"/>
          </p:cNvSpPr>
          <p:nvPr/>
        </p:nvSpPr>
        <p:spPr bwMode="auto">
          <a:xfrm>
            <a:off x="6819900" y="61341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51F001-C801-4145-B06C-F51412EFB123}" type="slidenum">
              <a:rPr lang="ru-RU" sz="1400">
                <a:latin typeface="Tahoma" pitchFamily="34" charset="0"/>
                <a:cs typeface="Tahoma" pitchFamily="34" charset="0"/>
              </a:rPr>
              <a:pPr algn="r"/>
              <a:t>13</a:t>
            </a:fld>
            <a:r>
              <a:rPr lang="ru-RU" sz="1400">
                <a:latin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76806" name="Picture 6" descr="country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76300" y="-242888"/>
            <a:ext cx="10896600" cy="708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Line 5"/>
          <p:cNvSpPr>
            <a:spLocks noChangeShapeType="1"/>
          </p:cNvSpPr>
          <p:nvPr/>
        </p:nvSpPr>
        <p:spPr bwMode="auto">
          <a:xfrm>
            <a:off x="4427538" y="0"/>
            <a:ext cx="0" cy="64770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6817" name="WordArt 17"/>
          <p:cNvSpPr>
            <a:spLocks noChangeArrowheads="1" noChangeShapeType="1" noTextEdit="1"/>
          </p:cNvSpPr>
          <p:nvPr/>
        </p:nvSpPr>
        <p:spPr bwMode="auto">
          <a:xfrm>
            <a:off x="1258888" y="2995613"/>
            <a:ext cx="6769100" cy="18732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Симметрия в архитектуре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 animBg="1"/>
      <p:bldP spid="768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4" name="Picture 8" descr="timage07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260350"/>
            <a:ext cx="2727325" cy="3038475"/>
          </a:xfrm>
          <a:noFill/>
        </p:spPr>
      </p:pic>
      <p:pic>
        <p:nvPicPr>
          <p:cNvPr id="70665" name="Picture 9" descr="pagod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3573463"/>
            <a:ext cx="2736850" cy="2951162"/>
          </a:xfrm>
          <a:noFill/>
        </p:spPr>
      </p:pic>
      <p:sp>
        <p:nvSpPr>
          <p:cNvPr id="7066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692150"/>
            <a:ext cx="403860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В архитектуре и искусстве симметрия нашла своё широкое применение.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Симметрия в искусстве - это  строение предмета или композиции произведения, при котором однородные части или предметы располагаются параллельно друг другу, на одинаковом расстоянии от некоторой центральной оси.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smtClean="0"/>
          </a:p>
        </p:txBody>
      </p:sp>
    </p:spTree>
  </p:cSld>
  <p:clrMapOvr>
    <a:masterClrMapping/>
  </p:clrMapOvr>
  <p:transition advClick="0" advTm="15000"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0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0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0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4330700" cy="6121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smtClean="0"/>
              <a:t>     К слову «симметрия» мы привыкаем с детства, и кажется, что в этом ясном понятии ничего загадочного быть не может. Если встать в центре здания и слева от вас окажется то же количество этажей, колонн, окон, что и справа, значит здание симметрично.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10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1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100" smtClean="0"/>
              <a:t>     Если бы можно было перегнуть его по центральной оси, то обе половинки дома совпали бы при наложении. Такая симметрия получила название зеркальной. </a:t>
            </a:r>
          </a:p>
        </p:txBody>
      </p:sp>
      <p:pic>
        <p:nvPicPr>
          <p:cNvPr id="73736" name="Picture 8" descr="2588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9700" y="908050"/>
            <a:ext cx="2913063" cy="2592388"/>
          </a:xfrm>
          <a:noFill/>
        </p:spPr>
      </p:pic>
      <p:pic>
        <p:nvPicPr>
          <p:cNvPr id="73737" name="Picture 9" descr="Замок Шеверни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003800" y="3716338"/>
            <a:ext cx="3386138" cy="2592387"/>
          </a:xfrm>
          <a:noFill/>
        </p:spPr>
      </p:pic>
    </p:spTree>
  </p:cSld>
  <p:clrMapOvr>
    <a:masterClrMapping/>
  </p:clrMapOvr>
  <p:transition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37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37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37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Симметрия кристаллов</a:t>
            </a:r>
          </a:p>
        </p:txBody>
      </p:sp>
      <p:pic>
        <p:nvPicPr>
          <p:cNvPr id="19460" name="Picture 9" descr="pub04c230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55875" y="1196975"/>
            <a:ext cx="3960813" cy="2663825"/>
          </a:xfrm>
          <a:noFill/>
        </p:spPr>
      </p:pic>
      <p:sp>
        <p:nvSpPr>
          <p:cNvPr id="83974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3933825"/>
            <a:ext cx="8229600" cy="21923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Наиболее поразительным примером симметрии в неорганическом  мире являются кристаллы. Симметрия кристаллов - закономерность атомного строения, внешней формы и физических свойств кристаллов, заключающаяся в том, что кристалл может быть совмещен с самим собой путем поворотов, отражений, параллельных переносов и других преобразований симметрии.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ransition advClick="0" advTm="15000"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0033CC"/>
                </a:solidFill>
              </a:rPr>
              <a:t>Задание</a:t>
            </a:r>
            <a:r>
              <a:rPr lang="en-US" sz="2400" smtClean="0">
                <a:solidFill>
                  <a:srgbClr val="0033CC"/>
                </a:solidFill>
              </a:rPr>
              <a:t> 1</a:t>
            </a:r>
            <a:r>
              <a:rPr lang="ru-RU" sz="2400" smtClean="0">
                <a:solidFill>
                  <a:srgbClr val="0033CC"/>
                </a:solidFill>
              </a:rPr>
              <a:t>: получите точку, симметричную данной относительно прямой</a:t>
            </a:r>
            <a:r>
              <a:rPr lang="ru-RU" sz="4000" smtClean="0"/>
              <a:t> 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Приложение №1.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               </a:t>
            </a:r>
            <a:r>
              <a:rPr lang="ru-RU" sz="1800" b="1" smtClean="0"/>
              <a:t>.</a:t>
            </a:r>
            <a:r>
              <a:rPr lang="ru-RU" sz="1800" smtClean="0"/>
              <a:t> 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                                                    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 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3779838" y="2133600"/>
            <a:ext cx="0" cy="3743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0033CC"/>
                </a:solidFill>
              </a:rPr>
              <a:t>Задание</a:t>
            </a:r>
            <a:r>
              <a:rPr lang="en-US" sz="2400" smtClean="0">
                <a:solidFill>
                  <a:srgbClr val="0033CC"/>
                </a:solidFill>
              </a:rPr>
              <a:t> 2</a:t>
            </a:r>
            <a:r>
              <a:rPr lang="ru-RU" sz="2400" smtClean="0">
                <a:solidFill>
                  <a:srgbClr val="0033CC"/>
                </a:solidFill>
              </a:rPr>
              <a:t>: постройте фигуру симметричную данной относительно прямой </a:t>
            </a:r>
            <a:r>
              <a:rPr lang="en-US" sz="2400" smtClean="0">
                <a:solidFill>
                  <a:srgbClr val="0033CC"/>
                </a:solidFill>
              </a:rPr>
              <a:t>d</a:t>
            </a:r>
            <a:r>
              <a:rPr lang="ru-RU" sz="4000" smtClean="0"/>
              <a:t> 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Приложение №2.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                                            </a:t>
            </a:r>
            <a:r>
              <a:rPr lang="en-US" sz="2400" smtClean="0"/>
              <a:t> </a:t>
            </a:r>
            <a:r>
              <a:rPr lang="ru-RU" sz="2400" smtClean="0"/>
              <a:t>А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 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                                              С                          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 </a:t>
            </a:r>
            <a:r>
              <a:rPr lang="en-US" sz="2400" smtClean="0"/>
              <a:t>               d</a:t>
            </a:r>
            <a:endParaRPr lang="ru-RU" sz="2400" smtClean="0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5292725" y="1916113"/>
            <a:ext cx="1871663" cy="345757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Line 6"/>
          <p:cNvSpPr>
            <a:spLocks noChangeShapeType="1"/>
          </p:cNvSpPr>
          <p:nvPr/>
        </p:nvSpPr>
        <p:spPr bwMode="auto">
          <a:xfrm flipH="1">
            <a:off x="1979613" y="1773238"/>
            <a:ext cx="2952750" cy="403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9" name="Rectangle 1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smtClean="0">
                <a:solidFill>
                  <a:srgbClr val="0033CC"/>
                </a:solidFill>
              </a:rPr>
              <a:t>Задание 3: нарисуйте все возможные оси симметрии фигуры</a:t>
            </a:r>
            <a:br>
              <a:rPr lang="ru-RU" sz="2400" smtClean="0">
                <a:solidFill>
                  <a:srgbClr val="0033CC"/>
                </a:solidFill>
              </a:rPr>
            </a:br>
            <a:endParaRPr lang="ru-RU" sz="2400" smtClean="0">
              <a:solidFill>
                <a:srgbClr val="0033CC"/>
              </a:solidFill>
            </a:endParaRPr>
          </a:p>
        </p:txBody>
      </p:sp>
      <p:graphicFrame>
        <p:nvGraphicFramePr>
          <p:cNvPr id="1026" name="Diagram 6"/>
          <p:cNvGraphicFramePr>
            <a:graphicFrameLocks/>
          </p:cNvGraphicFramePr>
          <p:nvPr>
            <p:ph idx="1"/>
          </p:nvPr>
        </p:nvGraphicFramePr>
        <p:xfrm>
          <a:off x="457200" y="1600200"/>
          <a:ext cx="8229600" cy="45339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33CC"/>
                </a:solidFill>
              </a:rPr>
              <a:t>Содержание.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Понятие симметрии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История открытия симметрии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Симметрия вокруг нас: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В живой природе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В архитектуре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В неорганической природе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Задания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dirty="0" smtClean="0"/>
              <a:t>Заключение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2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228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33CC"/>
                </a:solidFill>
              </a:rPr>
              <a:t>Заключение.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40188" cy="54737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</a:t>
            </a:r>
            <a:r>
              <a:rPr lang="ru-RU" sz="2400" dirty="0" smtClean="0"/>
              <a:t>Мы убедились что: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1) большинство растений и животных симметричны. Симметрия живых организмов и растений целиком обусловлена воздействием внешней среды, которая принимает самое активное участие в формировании внешнего облика обитателей нашей планеты;</a:t>
            </a:r>
          </a:p>
        </p:txBody>
      </p:sp>
      <p:pic>
        <p:nvPicPr>
          <p:cNvPr id="86025" name="Picture 9" descr="200px-Si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2133600"/>
            <a:ext cx="3167063" cy="3313113"/>
          </a:xfrm>
          <a:solidFill>
            <a:srgbClr val="0000FF"/>
          </a:solidFill>
          <a:ln>
            <a:solidFill>
              <a:srgbClr val="0000FF"/>
            </a:solidFill>
          </a:ln>
        </p:spPr>
      </p:pic>
    </p:spTree>
  </p:cSld>
  <p:clrMapOvr>
    <a:masterClrMapping/>
  </p:clrMapOvr>
  <p:transition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60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0"/>
                                        <p:tgtEl>
                                          <p:spTgt spid="86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30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6" presetID="42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6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86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86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Мы убедились что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 2) даже Земля имеет форму, близкую к форме шара. Для шарообразных объектов характерно наличие бесконечного числа плоскостей симметрии. Возможно поэтому  симметрия характерна для большинства созданий природы;</a:t>
            </a:r>
          </a:p>
        </p:txBody>
      </p:sp>
      <p:pic>
        <p:nvPicPr>
          <p:cNvPr id="23556" name="Picture 2" descr="C:\Documents and Settings\Admin\Мои документы\Мои рисунки\Рисунок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5" y="2285992"/>
            <a:ext cx="4229101" cy="3171826"/>
          </a:xfrm>
          <a:noFill/>
        </p:spPr>
      </p:pic>
    </p:spTree>
  </p:cSld>
  <p:clrMapOvr>
    <a:masterClrMapping/>
  </p:clrMapOvr>
  <p:transition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692150"/>
            <a:ext cx="7942263" cy="28813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3) знание математических фактов и законов необходимо для изучения и понимания внешнего мира.</a:t>
            </a:r>
          </a:p>
          <a:p>
            <a:pPr eaLnBrk="1" hangingPunct="1">
              <a:defRPr/>
            </a:pPr>
            <a:endParaRPr lang="ru-RU" sz="4000" dirty="0" smtClean="0"/>
          </a:p>
        </p:txBody>
      </p:sp>
      <p:pic>
        <p:nvPicPr>
          <p:cNvPr id="150534" name="Picture 6" descr="j02991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535363"/>
            <a:ext cx="3240087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5" name="Rectangle 7"/>
          <p:cNvSpPr>
            <a:spLocks noChangeArrowheads="1"/>
          </p:cNvSpPr>
          <p:nvPr/>
        </p:nvSpPr>
        <p:spPr bwMode="auto">
          <a:xfrm>
            <a:off x="755650" y="268288"/>
            <a:ext cx="380047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Мы убедились что: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9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9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9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836613"/>
            <a:ext cx="8715436" cy="37449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	</a:t>
            </a:r>
            <a:r>
              <a:rPr lang="ru-RU" sz="4000" b="1" dirty="0" smtClean="0">
                <a:solidFill>
                  <a:srgbClr val="66FF99"/>
                </a:solidFill>
                <a:latin typeface="Monotype Corsiva" pitchFamily="66" charset="0"/>
              </a:rPr>
              <a:t>«Симметрия является той идеей, посредством которой человек на протяжении веков пытался постичь и создать порядок, красоту и совершенство».</a:t>
            </a:r>
            <a:endParaRPr lang="ru-RU" sz="4000" b="1" i="1" dirty="0" smtClean="0">
              <a:solidFill>
                <a:srgbClr val="66FF99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rgbClr val="66FF99"/>
                </a:solidFill>
                <a:latin typeface="Monotype Corsiva" pitchFamily="66" charset="0"/>
              </a:rPr>
              <a:t>	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rgbClr val="66FF99"/>
                </a:solidFill>
                <a:latin typeface="Monotype Corsiva" pitchFamily="66" charset="0"/>
              </a:rPr>
              <a:t>                                       </a:t>
            </a:r>
            <a:r>
              <a:rPr lang="en-US" sz="4000" b="1" i="1" dirty="0" smtClean="0">
                <a:solidFill>
                  <a:srgbClr val="66FF99"/>
                </a:solidFill>
                <a:latin typeface="Monotype Corsiva" pitchFamily="66" charset="0"/>
              </a:rPr>
              <a:t>                </a:t>
            </a:r>
            <a:r>
              <a:rPr lang="ru-RU" sz="4000" b="1" i="1" dirty="0" smtClean="0">
                <a:solidFill>
                  <a:srgbClr val="66FF99"/>
                </a:solidFill>
                <a:latin typeface="Monotype Corsiva" pitchFamily="66" charset="0"/>
              </a:rPr>
              <a:t>Г</a:t>
            </a:r>
            <a:r>
              <a:rPr lang="ru-RU" sz="4000" b="1" i="1" dirty="0" smtClean="0">
                <a:solidFill>
                  <a:srgbClr val="66FF99"/>
                </a:solidFill>
                <a:latin typeface="Monotype Corsiva" pitchFamily="66" charset="0"/>
              </a:rPr>
              <a:t>. Вейль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66FF99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66FF99"/>
              </a:solidFill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23" presetClass="emph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rgbClr val="00B0F0"/>
                </a:solidFill>
              </a:rPr>
              <a:t>Литература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59293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Урок геометрии "Осевая симметрия", 8 класс, учитель математики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Авилова И.К.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Открытый класс. Сетевые образовательные  сообщества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http://www.openclass.ru/lessons/49302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Автор(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): 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Пяк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А.М.,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Кроневальд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Е.Н.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Единая Коллекция цифровых образовательных ресурсов для учреждений общего и начального профессионального образования.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http://sc.karelia.ru/about/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Симметрия осевая – материалы к уроку по УМК Зубаревой И.И.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Гильде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В.  Зеркальный мир. — М.: Мир, 1982г. 5. Современный словарь иностранных слов. — М.: Русский язык, 1993г. 6. Советский энциклопедический словарь — М.: Советская энциклопедия, 1980г. 7. Урманцев Ю.А. Симметрия природы и природа симметрии — М.: Мысль, 1974г 8. Осевая симметрия (интегрированный урок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изо+математика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для учащихся 5-6 класса)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http://www.edu-reforma.ru/load/2-1-0-1180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9. Учебник "Математика", Зубарева И.И., Мордкович А.Г.: Учебник для 6 класса общеобразовательных учреждений. - М.: Мнемозина, 2007 г.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10. Симметрия везде Портал образовательных ресурсов студентов и учителей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http://wiki.vspu.ru/doku.php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11. Осевая симметрия, материал из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Википедии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— свободной энциклопедии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http://ru.wikipedia.org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1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33CC"/>
                </a:solidFill>
              </a:rPr>
              <a:t>Понятие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	</a:t>
            </a:r>
            <a:r>
              <a:rPr lang="ru-RU" sz="2800" b="1" dirty="0" smtClean="0">
                <a:solidFill>
                  <a:srgbClr val="FFFF00"/>
                </a:solidFill>
              </a:rPr>
              <a:t>СИММЕТРИЯ </a:t>
            </a:r>
            <a:r>
              <a:rPr lang="ru-RU" sz="2800" dirty="0" smtClean="0">
                <a:solidFill>
                  <a:srgbClr val="66FF99"/>
                </a:solidFill>
              </a:rPr>
              <a:t>– «сим» - с; «</a:t>
            </a:r>
            <a:r>
              <a:rPr lang="ru-RU" sz="2800" dirty="0" err="1" smtClean="0">
                <a:solidFill>
                  <a:srgbClr val="66FF99"/>
                </a:solidFill>
              </a:rPr>
              <a:t>метрон</a:t>
            </a:r>
            <a:r>
              <a:rPr lang="ru-RU" sz="2800" dirty="0" smtClean="0">
                <a:solidFill>
                  <a:srgbClr val="66FF99"/>
                </a:solidFill>
              </a:rPr>
              <a:t>» - мера, что в переводе с греческого языка означает </a:t>
            </a:r>
            <a:r>
              <a:rPr lang="ru-RU" sz="2800" dirty="0" err="1" smtClean="0">
                <a:solidFill>
                  <a:srgbClr val="66FF99"/>
                </a:solidFill>
              </a:rPr>
              <a:t>соразмер</a:t>
            </a:r>
            <a:r>
              <a:rPr lang="ru-RU" sz="2800" dirty="0" smtClean="0">
                <a:solidFill>
                  <a:srgbClr val="66FF99"/>
                </a:solidFill>
              </a:rPr>
              <a:t>, соразмерность, равно (или разно)подобие, </a:t>
            </a:r>
            <a:r>
              <a:rPr lang="ru-RU" sz="2800" dirty="0" err="1" smtClean="0">
                <a:solidFill>
                  <a:srgbClr val="66FF99"/>
                </a:solidFill>
              </a:rPr>
              <a:t>равномерие</a:t>
            </a:r>
            <a:r>
              <a:rPr lang="ru-RU" sz="2800" dirty="0" smtClean="0">
                <a:solidFill>
                  <a:srgbClr val="66FF99"/>
                </a:solidFill>
              </a:rPr>
              <a:t>, </a:t>
            </a:r>
            <a:r>
              <a:rPr lang="ru-RU" sz="2800" dirty="0" err="1" smtClean="0">
                <a:solidFill>
                  <a:srgbClr val="66FF99"/>
                </a:solidFill>
              </a:rPr>
              <a:t>равнообразие</a:t>
            </a:r>
            <a:r>
              <a:rPr lang="ru-RU" sz="2800" dirty="0" smtClean="0">
                <a:solidFill>
                  <a:srgbClr val="66FF99"/>
                </a:solidFill>
              </a:rPr>
              <a:t>, соответствие, сходность; одинаковость, либо соразмерное подобие расположенья частей целого, двух половин; </a:t>
            </a:r>
            <a:r>
              <a:rPr lang="ru-RU" sz="2800" dirty="0" err="1" smtClean="0">
                <a:solidFill>
                  <a:srgbClr val="66FF99"/>
                </a:solidFill>
              </a:rPr>
              <a:t>сообразие</a:t>
            </a:r>
            <a:r>
              <a:rPr lang="ru-RU" sz="2800" dirty="0" smtClean="0">
                <a:solidFill>
                  <a:srgbClr val="66FF99"/>
                </a:solidFill>
              </a:rPr>
              <a:t>, сообразность; </a:t>
            </a:r>
            <a:r>
              <a:rPr lang="ru-RU" sz="2800" dirty="0" err="1" smtClean="0">
                <a:solidFill>
                  <a:srgbClr val="66FF99"/>
                </a:solidFill>
              </a:rPr>
              <a:t>противоравенство</a:t>
            </a:r>
            <a:r>
              <a:rPr lang="ru-RU" sz="2800" dirty="0" smtClean="0">
                <a:solidFill>
                  <a:srgbClr val="66FF99"/>
                </a:solidFill>
              </a:rPr>
              <a:t>, </a:t>
            </a:r>
            <a:r>
              <a:rPr lang="ru-RU" sz="2800" dirty="0" err="1" smtClean="0">
                <a:solidFill>
                  <a:srgbClr val="66FF99"/>
                </a:solidFill>
              </a:rPr>
              <a:t>противоподобие</a:t>
            </a:r>
            <a:r>
              <a:rPr lang="ru-RU" sz="2800" dirty="0" smtClean="0">
                <a:solidFill>
                  <a:srgbClr val="66FF99"/>
                </a:solidFill>
              </a:rPr>
              <a:t>. 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7" name="UpRibbonSharp"/>
          <p:cNvSpPr>
            <a:spLocks noEditPoints="1" noChangeArrowheads="1"/>
          </p:cNvSpPr>
          <p:nvPr/>
        </p:nvSpPr>
        <p:spPr bwMode="auto">
          <a:xfrm>
            <a:off x="828675" y="1828800"/>
            <a:ext cx="2438400" cy="12192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18900"/>
              <a:gd name="G6" fmla="*/ 18900 1 2"/>
              <a:gd name="G7" fmla="+- 21600 0 G6"/>
              <a:gd name="G8" fmla="+- 18900 0 0"/>
              <a:gd name="T0" fmla="*/ 10800 w 21600"/>
              <a:gd name="T1" fmla="*/ 0 h 21600"/>
              <a:gd name="T2" fmla="*/ 2700 w 21600"/>
              <a:gd name="T3" fmla="*/ 12150 h 21600"/>
              <a:gd name="T4" fmla="*/ 10800 w 21600"/>
              <a:gd name="T5" fmla="*/ 18900 h 21600"/>
              <a:gd name="T6" fmla="*/ 18900 w 21600"/>
              <a:gd name="T7" fmla="*/ 121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0 h 21600"/>
              <a:gd name="T14" fmla="*/ G4 w 21600"/>
              <a:gd name="T15" fmla="*/ G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21600"/>
                </a:moveTo>
                <a:lnTo>
                  <a:pt x="8100" y="21600"/>
                </a:lnTo>
                <a:lnTo>
                  <a:pt x="8100" y="18900"/>
                </a:lnTo>
                <a:lnTo>
                  <a:pt x="13500" y="189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2150"/>
                </a:lnTo>
                <a:lnTo>
                  <a:pt x="21600" y="2700"/>
                </a:lnTo>
                <a:lnTo>
                  <a:pt x="16200" y="2700"/>
                </a:lnTo>
                <a:lnTo>
                  <a:pt x="16200" y="0"/>
                </a:lnTo>
                <a:lnTo>
                  <a:pt x="5400" y="0"/>
                </a:lnTo>
                <a:lnTo>
                  <a:pt x="5400" y="2700"/>
                </a:lnTo>
                <a:lnTo>
                  <a:pt x="0" y="2700"/>
                </a:lnTo>
                <a:lnTo>
                  <a:pt x="2700" y="12150"/>
                </a:lnTo>
                <a:close/>
              </a:path>
              <a:path w="21600" h="21600" fill="none" extrusionOk="0">
                <a:moveTo>
                  <a:pt x="8100" y="18900"/>
                </a:moveTo>
                <a:lnTo>
                  <a:pt x="5400" y="18900"/>
                </a:lnTo>
                <a:lnTo>
                  <a:pt x="5400" y="2700"/>
                </a:lnTo>
              </a:path>
              <a:path w="21600" h="21600" fill="none" extrusionOk="0">
                <a:moveTo>
                  <a:pt x="5400" y="18900"/>
                </a:moveTo>
                <a:lnTo>
                  <a:pt x="8100" y="21600"/>
                </a:lnTo>
              </a:path>
              <a:path w="21600" h="21600" fill="none" extrusionOk="0">
                <a:moveTo>
                  <a:pt x="13500" y="18900"/>
                </a:moveTo>
                <a:lnTo>
                  <a:pt x="16200" y="18900"/>
                </a:lnTo>
                <a:lnTo>
                  <a:pt x="16200" y="2700"/>
                </a:lnTo>
              </a:path>
              <a:path w="21600" h="21600" fill="none" extrusionOk="0">
                <a:moveTo>
                  <a:pt x="16200" y="18900"/>
                </a:moveTo>
                <a:lnTo>
                  <a:pt x="13500" y="21600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629275" y="1381125"/>
            <a:ext cx="2686050" cy="2114550"/>
            <a:chOff x="1008" y="1059"/>
            <a:chExt cx="3768" cy="2733"/>
          </a:xfrm>
        </p:grpSpPr>
        <p:sp>
          <p:nvSpPr>
            <p:cNvPr id="7183" name="AutoShape 16"/>
            <p:cNvSpPr>
              <a:spLocks noChangeAspect="1" noChangeArrowheads="1"/>
            </p:cNvSpPr>
            <p:nvPr/>
          </p:nvSpPr>
          <p:spPr bwMode="auto">
            <a:xfrm>
              <a:off x="1915" y="1617"/>
              <a:ext cx="1942" cy="1675"/>
            </a:xfrm>
            <a:prstGeom prst="triangle">
              <a:avLst>
                <a:gd name="adj" fmla="val 50000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Oval 15"/>
            <p:cNvSpPr>
              <a:spLocks noChangeArrowheads="1"/>
            </p:cNvSpPr>
            <p:nvPr/>
          </p:nvSpPr>
          <p:spPr bwMode="auto">
            <a:xfrm>
              <a:off x="1008" y="3234"/>
              <a:ext cx="1116" cy="558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Oval 14"/>
            <p:cNvSpPr>
              <a:spLocks noChangeArrowheads="1"/>
            </p:cNvSpPr>
            <p:nvPr/>
          </p:nvSpPr>
          <p:spPr bwMode="auto">
            <a:xfrm>
              <a:off x="2334" y="1059"/>
              <a:ext cx="1116" cy="558"/>
            </a:xfrm>
            <a:prstGeom prst="ellipse">
              <a:avLst/>
            </a:prstGeom>
            <a:solidFill>
              <a:srgbClr val="FFBE7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Oval 13"/>
            <p:cNvSpPr>
              <a:spLocks noChangeArrowheads="1"/>
            </p:cNvSpPr>
            <p:nvPr/>
          </p:nvSpPr>
          <p:spPr bwMode="auto">
            <a:xfrm>
              <a:off x="3660" y="3234"/>
              <a:ext cx="1116" cy="558"/>
            </a:xfrm>
            <a:prstGeom prst="ellipse">
              <a:avLst/>
            </a:prstGeom>
            <a:solidFill>
              <a:srgbClr val="D8EBB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11" name="Tree"/>
          <p:cNvSpPr>
            <a:spLocks noEditPoints="1" noChangeArrowheads="1"/>
          </p:cNvSpPr>
          <p:nvPr/>
        </p:nvSpPr>
        <p:spPr bwMode="auto">
          <a:xfrm>
            <a:off x="3581400" y="1533525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10" name="Lock"/>
          <p:cNvSpPr>
            <a:spLocks noEditPoints="1" noChangeArrowheads="1"/>
          </p:cNvSpPr>
          <p:nvPr/>
        </p:nvSpPr>
        <p:spPr bwMode="auto">
          <a:xfrm>
            <a:off x="1438275" y="3352800"/>
            <a:ext cx="1219200" cy="2133600"/>
          </a:xfrm>
          <a:custGeom>
            <a:avLst/>
            <a:gdLst>
              <a:gd name="T0" fmla="*/ 609600 w 21600"/>
              <a:gd name="T1" fmla="*/ 0 h 21600"/>
              <a:gd name="T2" fmla="*/ 1219200 w 21600"/>
              <a:gd name="T3" fmla="*/ 948859 h 21600"/>
              <a:gd name="T4" fmla="*/ 609600 w 21600"/>
              <a:gd name="T5" fmla="*/ 2133600 h 21600"/>
              <a:gd name="T6" fmla="*/ 0 w 21600"/>
              <a:gd name="T7" fmla="*/ 948859 h 21600"/>
              <a:gd name="T8" fmla="*/ 0 60000 65536"/>
              <a:gd name="T9" fmla="*/ 0 60000 65536"/>
              <a:gd name="T10" fmla="*/ 0 60000 65536"/>
              <a:gd name="T11" fmla="*/ 0 60000 65536"/>
              <a:gd name="T12" fmla="*/ 744 w 21600"/>
              <a:gd name="T13" fmla="*/ 9904 h 21600"/>
              <a:gd name="T14" fmla="*/ 21134 w 21600"/>
              <a:gd name="T15" fmla="*/ 153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2047875" y="1219200"/>
            <a:ext cx="0" cy="19050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2047875" y="3048000"/>
            <a:ext cx="0" cy="2819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1207" name="Litebulb"/>
          <p:cNvSpPr>
            <a:spLocks noEditPoints="1" noChangeArrowheads="1"/>
          </p:cNvSpPr>
          <p:nvPr/>
        </p:nvSpPr>
        <p:spPr bwMode="auto">
          <a:xfrm>
            <a:off x="3914775" y="3505200"/>
            <a:ext cx="1143000" cy="1905000"/>
          </a:xfrm>
          <a:custGeom>
            <a:avLst/>
            <a:gdLst>
              <a:gd name="T0" fmla="*/ 571500 w 21600"/>
              <a:gd name="T1" fmla="*/ 0 h 21600"/>
              <a:gd name="T2" fmla="*/ 1143000 w 21600"/>
              <a:gd name="T3" fmla="*/ 686329 h 21600"/>
              <a:gd name="T4" fmla="*/ 0 w 21600"/>
              <a:gd name="T5" fmla="*/ 686329 h 21600"/>
              <a:gd name="T6" fmla="*/ 571500 w 21600"/>
              <a:gd name="T7" fmla="*/ 1905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556 w 21600"/>
              <a:gd name="T13" fmla="*/ 2188 h 21600"/>
              <a:gd name="T14" fmla="*/ 18277 w 21600"/>
              <a:gd name="T15" fmla="*/ 92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4486275" y="1143000"/>
            <a:ext cx="0" cy="47244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5934075" y="3429000"/>
            <a:ext cx="2133600" cy="1905000"/>
          </a:xfrm>
          <a:prstGeom prst="star5">
            <a:avLst/>
          </a:prstGeom>
          <a:solidFill>
            <a:srgbClr val="00E4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7000875" y="990600"/>
            <a:ext cx="0" cy="45720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2" name="WordArt 19"/>
          <p:cNvSpPr>
            <a:spLocks noChangeArrowheads="1" noChangeShapeType="1" noTextEdit="1"/>
          </p:cNvSpPr>
          <p:nvPr/>
        </p:nvSpPr>
        <p:spPr bwMode="auto">
          <a:xfrm>
            <a:off x="1116012" y="476250"/>
            <a:ext cx="667069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примеры симметричных фигур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7" grpId="0" animBg="1"/>
      <p:bldP spid="51211" grpId="0" animBg="1"/>
      <p:bldP spid="51210" grpId="0" animBg="1"/>
      <p:bldP spid="51209" grpId="0" animBg="1"/>
      <p:bldP spid="51208" grpId="0" animBg="1"/>
      <p:bldP spid="51207" grpId="0" animBg="1"/>
      <p:bldP spid="51206" grpId="0" animBg="1"/>
      <p:bldP spid="51205" grpId="0" animBg="1"/>
      <p:bldP spid="512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mtClean="0">
                <a:solidFill>
                  <a:srgbClr val="0033CC"/>
                </a:solidFill>
              </a:rPr>
              <a:t>История открытия симметрии.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84313"/>
            <a:ext cx="8229600" cy="5040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Понятие симметрии проходит через всю многовековую историю человеческого творчества. Оно встречается уже у истоков человеческого знания, его широко используют все без исключения направления современной науки.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Принципы симметрии играют важную роль в физике и математике, химии и биологии, технике и архитектуре , живописи и скульптуре, поэзии и музыке. Законы природы, управляющие неисчерпаемой в своем многообразии картиной явлений, в свою очередь, подчиняются принципам симметрии.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42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" presetID="42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2700338" y="333375"/>
            <a:ext cx="5986462" cy="580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Греческий скульптор Поликлет, очевидно, был первым, кто использовал этот термин еще в V в. до н.э. Во времена Пифагора (V в. до н.э.) и пифагорейцев понятие симметрии было оформлено достаточно четко. В то же время они смогли подвергнуть его серьезному анализу и получить результаты универсального назначения. Создавая какие-либо объекты и предметы древние мыслители считали симметрию условием красоты и гармонии. 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/>
          </a:p>
        </p:txBody>
      </p:sp>
      <p:pic>
        <p:nvPicPr>
          <p:cNvPr id="151557" name="Picture 5" descr="post-58720-11956843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25050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" presetID="49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 L 0.25 0.33295  E" pathEditMode="relative" rAng="0" ptsTypes="">
                                      <p:cBhvr>
                                        <p:cTn id="16" dur="30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7" name="Rectangle 25"/>
          <p:cNvSpPr>
            <a:spLocks noGrp="1" noChangeArrowheads="1"/>
          </p:cNvSpPr>
          <p:nvPr>
            <p:ph sz="quarter" idx="1"/>
          </p:nvPr>
        </p:nvSpPr>
        <p:spPr>
          <a:xfrm>
            <a:off x="457200" y="3941763"/>
            <a:ext cx="4040188" cy="2192337"/>
          </a:xfrm>
        </p:spPr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8218" name="Rectangle 26"/>
          <p:cNvSpPr>
            <a:spLocks noGrp="1" noChangeArrowheads="1"/>
          </p:cNvSpPr>
          <p:nvPr>
            <p:ph sz="quarter" idx="2"/>
          </p:nvPr>
        </p:nvSpPr>
        <p:spPr>
          <a:xfrm>
            <a:off x="4646613" y="3941763"/>
            <a:ext cx="4040187" cy="2192337"/>
          </a:xfrm>
        </p:spPr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3"/>
          </p:nvPr>
        </p:nvSpPr>
        <p:spPr>
          <a:xfrm>
            <a:off x="323850" y="188913"/>
            <a:ext cx="8351838" cy="2160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Математически строгое представление о симметрии сформировалось сравнительно недавно — в XIX в. В наиболее простой трактовке известного немецкого математика Германа Вейля (1855-1955) современное определение симметрии выглядит так: симметричным называется такой объект, который можно как-то изменять, получая в результате то же, с чего начали. Современное представление о симметрии предполагает неизменность объекта по отношению к каким-то преобразованиям, выполняемым над ними.</a:t>
            </a:r>
          </a:p>
        </p:txBody>
      </p:sp>
      <p:pic>
        <p:nvPicPr>
          <p:cNvPr id="8222" name="Picture 30" descr="Теория антисимметрии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572000" y="4292600"/>
            <a:ext cx="40322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1" name="Picture 29" descr="Теория антисимметрии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68313" y="4292600"/>
            <a:ext cx="39592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Picture 28" descr="Теория антисимметрии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4572000" y="2133600"/>
            <a:ext cx="39608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27" descr="Теория антисимметрии"/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468313" y="2133600"/>
            <a:ext cx="396081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43" name="Group 51"/>
          <p:cNvGraphicFramePr>
            <a:graphicFrameLocks noGrp="1"/>
          </p:cNvGraphicFramePr>
          <p:nvPr/>
        </p:nvGraphicFramePr>
        <p:xfrm>
          <a:off x="4479925" y="0"/>
          <a:ext cx="208280" cy="103632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15000"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3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3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0"/>
                            </p:stCondLst>
                            <p:childTnLst>
                              <p:par>
                                <p:cTn id="21" presetID="42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5781" name="Line 5"/>
          <p:cNvSpPr>
            <a:spLocks noChangeShapeType="1"/>
          </p:cNvSpPr>
          <p:nvPr/>
        </p:nvSpPr>
        <p:spPr bwMode="auto">
          <a:xfrm>
            <a:off x="4787900" y="0"/>
            <a:ext cx="0" cy="6858000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5783" name="WordArt 7"/>
          <p:cNvSpPr>
            <a:spLocks noChangeArrowheads="1" noChangeShapeType="1" noTextEdit="1"/>
          </p:cNvSpPr>
          <p:nvPr/>
        </p:nvSpPr>
        <p:spPr bwMode="auto">
          <a:xfrm>
            <a:off x="2339975" y="3789363"/>
            <a:ext cx="4448175" cy="17510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Симметрия в природе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 animBg="1"/>
      <p:bldP spid="757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7" name="Picture 15" descr="2784521_lar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836613"/>
            <a:ext cx="2041525" cy="1828800"/>
          </a:xfrm>
          <a:solidFill>
            <a:srgbClr val="0000FF"/>
          </a:solidFill>
          <a:ln>
            <a:solidFill>
              <a:srgbClr val="0000FF"/>
            </a:solidFill>
          </a:ln>
        </p:spPr>
      </p:pic>
      <p:sp>
        <p:nvSpPr>
          <p:cNvPr id="59417" name="Rectangle 25"/>
          <p:cNvSpPr>
            <a:spLocks noGrp="1" noChangeArrowheads="1"/>
          </p:cNvSpPr>
          <p:nvPr>
            <p:ph type="body" sz="half" idx="2"/>
          </p:nvPr>
        </p:nvSpPr>
        <p:spPr>
          <a:xfrm>
            <a:off x="2916238" y="549275"/>
            <a:ext cx="5770562" cy="56880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Посмотрите на цветок,  снежинку, бабочку. Их объединяет то, что они симметричны. Если прочертить вертикальную прямую вдоль центральной прожилки листа и поставить зеркальце вдоль прочерченной прямой, то отраженная в зеркальце половинка фигуры дополнит ее до целой. Поэтому такая симметрия называется зеркальной, а прямая, вдоль которой поставлено зеркало, является осью симметрии. Если симметричную фигуру сложить вдоль оси симметрии, то ее части совпадут.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pic>
        <p:nvPicPr>
          <p:cNvPr id="59409" name="Picture 17" descr="снежинк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00034" y="2643182"/>
            <a:ext cx="2017713" cy="1731962"/>
          </a:xfrm>
          <a:solidFill>
            <a:srgbClr val="00CCFF"/>
          </a:solidFill>
          <a:ln>
            <a:solidFill>
              <a:srgbClr val="0000FF"/>
            </a:solidFill>
          </a:ln>
        </p:spPr>
      </p:pic>
      <p:pic>
        <p:nvPicPr>
          <p:cNvPr id="59418" name="Picture 26" descr="фото бабочк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365625"/>
            <a:ext cx="2016125" cy="187325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15000">
    <p:split orient="vert" dir="in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30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42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59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59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59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9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1. Презентация</Template>
  <TotalTime>44</TotalTime>
  <Words>801</Words>
  <Application>Microsoft Office PowerPoint</Application>
  <PresentationFormat>Экран (4:3)</PresentationFormat>
  <Paragraphs>96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Текстура</vt:lpstr>
      <vt:lpstr>«Стоя перед черной доской и рисуя на ней мелом разные фигуры, я вдруг был поражен мыслью: почему симметрия приятна глазу? Что такое симметрия? Это врожденное чувство, отвечал я сам себе». Л.Н. Толстой.  </vt:lpstr>
      <vt:lpstr>Содержание.</vt:lpstr>
      <vt:lpstr>Понятие</vt:lpstr>
      <vt:lpstr>Слайд 4</vt:lpstr>
      <vt:lpstr>История открытия симметрии.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Симметрия кристаллов</vt:lpstr>
      <vt:lpstr>Задание 1: получите точку, симметричную данной относительно прямой </vt:lpstr>
      <vt:lpstr>Задание 2: постройте фигуру симметричную данной относительно прямой d </vt:lpstr>
      <vt:lpstr>Задание 3: нарисуйте все возможные оси симметрии фигуры </vt:lpstr>
      <vt:lpstr>Заключение.</vt:lpstr>
      <vt:lpstr>Мы убедились что</vt:lpstr>
      <vt:lpstr>Слайд 22</vt:lpstr>
      <vt:lpstr>Слайд 23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«Стоя перед черной доской и рисуя на ней мелом разные фигуры, я вдруг был поражен мыслью: почему симметрия приятна глазу? Что такое симметрия? Это врожденное чувство, отвечал я сам себе». Л.Н. Толстой.  </dc:title>
  <dc:creator>Admin</dc:creator>
  <cp:lastModifiedBy>Admin</cp:lastModifiedBy>
  <cp:revision>14</cp:revision>
  <dcterms:created xsi:type="dcterms:W3CDTF">2010-01-08T20:51:14Z</dcterms:created>
  <dcterms:modified xsi:type="dcterms:W3CDTF">2010-01-09T08:53:28Z</dcterms:modified>
</cp:coreProperties>
</file>